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8"/>
  </p:notesMasterIdLst>
  <p:sldIdLst>
    <p:sldId id="256" r:id="rId4"/>
    <p:sldId id="402" r:id="rId5"/>
    <p:sldId id="276" r:id="rId6"/>
    <p:sldId id="4816" r:id="rId7"/>
    <p:sldId id="4785" r:id="rId8"/>
    <p:sldId id="375" r:id="rId9"/>
    <p:sldId id="4817" r:id="rId10"/>
    <p:sldId id="4818" r:id="rId11"/>
    <p:sldId id="361" r:id="rId12"/>
    <p:sldId id="420" r:id="rId13"/>
    <p:sldId id="421" r:id="rId14"/>
    <p:sldId id="4826" r:id="rId15"/>
    <p:sldId id="4827" r:id="rId16"/>
    <p:sldId id="4828" r:id="rId17"/>
    <p:sldId id="368" r:id="rId18"/>
    <p:sldId id="362" r:id="rId19"/>
    <p:sldId id="4795" r:id="rId20"/>
    <p:sldId id="4796" r:id="rId21"/>
    <p:sldId id="4797" r:id="rId22"/>
    <p:sldId id="365" r:id="rId23"/>
    <p:sldId id="4798" r:id="rId24"/>
    <p:sldId id="4799" r:id="rId25"/>
    <p:sldId id="367" r:id="rId26"/>
    <p:sldId id="4801" r:id="rId27"/>
    <p:sldId id="4800" r:id="rId28"/>
    <p:sldId id="4802" r:id="rId29"/>
    <p:sldId id="4806" r:id="rId30"/>
    <p:sldId id="4803" r:id="rId31"/>
    <p:sldId id="4807" r:id="rId32"/>
    <p:sldId id="1251" r:id="rId33"/>
    <p:sldId id="4804" r:id="rId34"/>
    <p:sldId id="1232" r:id="rId35"/>
    <p:sldId id="419" r:id="rId36"/>
    <p:sldId id="409" r:id="rId37"/>
  </p:sldIdLst>
  <p:sldSz cx="12188825" cy="6858000"/>
  <p:notesSz cx="6858000" cy="9144000"/>
  <p:embeddedFontLst>
    <p:embeddedFont>
      <p:font typeface="@Malgun Gothic" panose="020B0503020000020004" pitchFamily="34" charset="-127"/>
      <p:regular r:id="rId39"/>
      <p:bold r:id="rId40"/>
    </p:embeddedFont>
    <p:embeddedFont>
      <p:font typeface="72" panose="020B0503030000000003" pitchFamily="34" charset="0"/>
      <p:regular r:id="rId41"/>
      <p:bold r:id="rId42"/>
      <p:italic r:id="rId43"/>
      <p:boldItalic r:id="rId44"/>
    </p:embeddedFont>
    <p:embeddedFont>
      <p:font typeface="72 Condensed" panose="020B0506030000000003" pitchFamily="34" charset="0"/>
      <p:regular r:id="rId45"/>
      <p:bold r:id="rId46"/>
    </p:embeddedFont>
    <p:embeddedFont>
      <p:font typeface="Arial Black" panose="020B0A04020102020204" pitchFamily="34" charset="0"/>
      <p:regular r:id="rId47"/>
      <p:bold r:id="rId48"/>
    </p:embeddedFont>
    <p:embeddedFont>
      <p:font typeface="Cambria" panose="02040503050406030204" pitchFamily="18" charset="0"/>
      <p:regular r:id="rId49"/>
      <p:bold r:id="rId50"/>
      <p:italic r:id="rId51"/>
      <p:boldItalic r:id="rId52"/>
    </p:embeddedFont>
    <p:embeddedFont>
      <p:font typeface="Cooper Black" panose="0208090404030B020404" pitchFamily="18" charset="0"/>
      <p:regular r:id="rId53"/>
    </p:embeddedFont>
    <p:embeddedFont>
      <p:font typeface="Corben" panose="020B0604020202020204" charset="0"/>
      <p:bold r:id="rId54"/>
    </p:embeddedFont>
    <p:embeddedFont>
      <p:font typeface="Open Sans" panose="020B0606030504020204" pitchFamily="34" charset="0"/>
      <p:regular r:id="rId55"/>
      <p:bold r:id="rId56"/>
      <p:italic r:id="rId57"/>
      <p:boldItalic r:id="rId58"/>
    </p:embeddedFont>
    <p:embeddedFont>
      <p:font typeface="Quattrocento Sans" panose="020B0502050000020003" pitchFamily="34"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Segoe UI Black" panose="020B0A02040204020203" pitchFamily="34" charset="0"/>
      <p:bold r:id="rId67"/>
      <p:boldItalic r:id="rId68"/>
    </p:embeddedFont>
    <p:embeddedFont>
      <p:font typeface="Segoe UI Light" panose="020B0502040204020203" pitchFamily="34" charset="0"/>
      <p:regular r:id="rId69"/>
      <p: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2.xml"/><Relationship Id="rId61" Type="http://schemas.openxmlformats.org/officeDocument/2006/relationships/font" Target="fonts/font23.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13.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97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3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9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86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29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05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824491"/>
            <a:ext cx="11806237"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CDS custom entity allows developers to implement their own data retrieval using ABAP. A CDS custom entity is linked with an ABAP class and the data retrieval is executed on the application server. At the CDS level, only an interface is defined. Custom entities are used when data can't be accessed using SQL and the available CDS feature set.</a:t>
            </a: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following image exemplifies the runtime of a CDS custom entity. It shows that the data retrieval is implemented by an ABAP class and the data source does not have to be a database table.</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Custom Entities</a:t>
            </a:r>
            <a:endParaRPr sz="3599" dirty="0">
              <a:solidFill>
                <a:srgbClr val="FFC000"/>
              </a:solidFill>
              <a:latin typeface="Cooper Black" panose="0208090404030B020404" pitchFamily="18" charset="0"/>
              <a:ea typeface="Corben"/>
              <a:cs typeface="Corben"/>
              <a:sym typeface="Corben"/>
            </a:endParaRPr>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4" name="Picture 3">
            <a:extLst>
              <a:ext uri="{FF2B5EF4-FFF2-40B4-BE49-F238E27FC236}">
                <a16:creationId xmlns:a16="http://schemas.microsoft.com/office/drawing/2014/main" id="{357208DC-5D4F-2555-08F8-5C27A4DFC69F}"/>
              </a:ext>
            </a:extLst>
          </p:cNvPr>
          <p:cNvPicPr>
            <a:picLocks noChangeAspect="1"/>
          </p:cNvPicPr>
          <p:nvPr/>
        </p:nvPicPr>
        <p:blipFill>
          <a:blip r:embed="rId4"/>
          <a:stretch>
            <a:fillRect/>
          </a:stretch>
        </p:blipFill>
        <p:spPr>
          <a:xfrm>
            <a:off x="3576102" y="2697036"/>
            <a:ext cx="4826248" cy="3683189"/>
          </a:xfrm>
          <a:prstGeom prst="rect">
            <a:avLst/>
          </a:prstGeom>
        </p:spPr>
      </p:pic>
    </p:spTree>
    <p:extLst>
      <p:ext uri="{BB962C8B-B14F-4D97-AF65-F5344CB8AC3E}">
        <p14:creationId xmlns:p14="http://schemas.microsoft.com/office/powerpoint/2010/main" val="191180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888575"/>
            <a:ext cx="11806237" cy="3354724"/>
          </a:xfrm>
          <a:prstGeom prst="rect">
            <a:avLst/>
          </a:prstGeom>
          <a:noFill/>
          <a:ln>
            <a:noFill/>
          </a:ln>
        </p:spPr>
        <p:txBody>
          <a:bodyPr spcFirstLastPara="1" wrap="square" lIns="91425" tIns="45700" rIns="91425" bIns="45700" anchor="t" anchorCtr="0">
            <a:spAutoFit/>
          </a:bodyPr>
          <a:lstStyle/>
          <a:p>
            <a:pPr algn="l"/>
            <a:r>
              <a:rPr lang="en-US" sz="2000" b="0" i="0" dirty="0">
                <a:solidFill>
                  <a:schemeClr val="tx1"/>
                </a:solidFill>
                <a:effectLst/>
                <a:latin typeface="-apple-system"/>
              </a:rPr>
              <a:t>In this exercise, 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so-called custom entities act as a wrapper for a code-based implementation that provides the data instead. This use case involves following steps.</a:t>
            </a:r>
          </a:p>
          <a:p>
            <a:pPr algn="l"/>
            <a:endParaRPr lang="en-US" sz="2000" b="0" i="0" dirty="0">
              <a:solidFill>
                <a:schemeClr val="tx1"/>
              </a:solidFill>
              <a:effectLst/>
              <a:latin typeface="-apple-system"/>
            </a:endParaRPr>
          </a:p>
          <a:p>
            <a:pPr marL="342900" indent="-342900">
              <a:buFont typeface="Arial" panose="020B0604020202020204" pitchFamily="34" charset="0"/>
              <a:buChar char="•"/>
            </a:pPr>
            <a:r>
              <a:rPr lang="en-US" sz="2000" dirty="0">
                <a:solidFill>
                  <a:schemeClr val="tx1"/>
                </a:solidFill>
                <a:latin typeface="72 Condensed" panose="020B0506030000000003" pitchFamily="34" charset="0"/>
                <a:cs typeface="72 Condensed" panose="020B0506030000000003" pitchFamily="34" charset="0"/>
              </a:rPr>
              <a:t>Creating the Service Consumption Model</a:t>
            </a:r>
          </a:p>
          <a:p>
            <a:pPr marL="342900" indent="-342900">
              <a:buFont typeface="Arial" panose="020B0604020202020204" pitchFamily="34" charset="0"/>
              <a:buChar char="•"/>
            </a:pPr>
            <a:r>
              <a:rPr lang="en-US" sz="2000" dirty="0">
                <a:solidFill>
                  <a:schemeClr val="tx1"/>
                </a:solidFill>
                <a:latin typeface="72 Condensed" panose="020B0506030000000003" pitchFamily="34" charset="0"/>
                <a:cs typeface="72 Condensed" panose="020B0506030000000003" pitchFamily="34" charset="0"/>
              </a:rPr>
              <a:t>Defining the Custom CDS Entity</a:t>
            </a:r>
          </a:p>
          <a:p>
            <a:pPr marL="342900" indent="-342900">
              <a:buFont typeface="Arial" panose="020B0604020202020204" pitchFamily="34" charset="0"/>
              <a:buChar char="•"/>
            </a:pPr>
            <a:r>
              <a:rPr lang="en-US" sz="2000" dirty="0">
                <a:solidFill>
                  <a:schemeClr val="tx1"/>
                </a:solidFill>
                <a:latin typeface="72 Condensed" panose="020B0506030000000003" pitchFamily="34" charset="0"/>
                <a:cs typeface="72 Condensed" panose="020B0506030000000003" pitchFamily="34" charset="0"/>
              </a:rPr>
              <a:t>Create a class that implements the query for the custom entity</a:t>
            </a:r>
          </a:p>
          <a:p>
            <a:pPr marL="342900" indent="-342900">
              <a:buFont typeface="Arial" panose="020B0604020202020204" pitchFamily="34" charset="0"/>
              <a:buChar char="•"/>
            </a:pPr>
            <a:r>
              <a:rPr lang="en-US" sz="2000" b="0" i="0" dirty="0">
                <a:solidFill>
                  <a:schemeClr val="tx1"/>
                </a:solidFill>
                <a:effectLst/>
                <a:latin typeface="72 Condensed" panose="020B0506030000000003" pitchFamily="34" charset="0"/>
                <a:cs typeface="72 Condensed" panose="020B0506030000000003" pitchFamily="34" charset="0"/>
              </a:rPr>
              <a:t>Integrate the custom entity in MDE</a:t>
            </a:r>
            <a:br>
              <a:rPr lang="en-US" sz="2000" b="0" i="0" dirty="0">
                <a:solidFill>
                  <a:schemeClr val="tx1"/>
                </a:solidFill>
                <a:effectLst/>
                <a:latin typeface="-apple-system"/>
              </a:rPr>
            </a:br>
            <a:endParaRPr sz="1200" dirty="0">
              <a:solidFill>
                <a:schemeClr val="tx1"/>
              </a:solidFill>
            </a:endParaRPr>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Custom Entity</a:t>
            </a:r>
            <a:endParaRPr sz="3599" dirty="0">
              <a:solidFill>
                <a:srgbClr val="FFC000"/>
              </a:solidFill>
              <a:latin typeface="Cooper Black" panose="0208090404030B020404" pitchFamily="18" charset="0"/>
              <a:ea typeface="Corben"/>
              <a:cs typeface="Corben"/>
              <a:sym typeface="Corben"/>
            </a:endParaRPr>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04101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1931" name="Google Shape;1931;p110"/>
          <p:cNvPicPr preferRelativeResize="0"/>
          <p:nvPr/>
        </p:nvPicPr>
        <p:blipFill rotWithShape="1">
          <a:blip r:embed="rId3">
            <a:alphaModFix/>
          </a:blip>
          <a:srcRect/>
          <a:stretch/>
        </p:blipFill>
        <p:spPr>
          <a:xfrm>
            <a:off x="333772" y="1412776"/>
            <a:ext cx="7772400" cy="3971925"/>
          </a:xfrm>
          <a:prstGeom prst="rect">
            <a:avLst/>
          </a:prstGeom>
          <a:noFill/>
          <a:ln>
            <a:noFill/>
          </a:ln>
        </p:spPr>
      </p:pic>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1" name="Google Shape;1941;p112"/>
          <p:cNvSpPr txBox="1"/>
          <p:nvPr/>
        </p:nvSpPr>
        <p:spPr>
          <a:xfrm>
            <a:off x="191294" y="1279407"/>
            <a:ext cx="11806237"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APIs (local or remote) released by SAP to access SAP functionality and SAP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extension points released by SAP to extend SAP objects. Modifications to SAP standard objects are not supported (applies to S/4HANA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of </a:t>
            </a:r>
            <a:r>
              <a:rPr lang="en-US" sz="1800" dirty="0" err="1">
                <a:solidFill>
                  <a:schemeClr val="dk1"/>
                </a:solidFill>
                <a:latin typeface="Calibri"/>
                <a:ea typeface="Calibri"/>
                <a:cs typeface="Calibri"/>
                <a:sym typeface="Calibri"/>
              </a:rPr>
              <a:t>Adt</a:t>
            </a:r>
            <a:r>
              <a:rPr lang="en-US" sz="1800" dirty="0">
                <a:solidFill>
                  <a:schemeClr val="dk1"/>
                </a:solidFill>
                <a:latin typeface="Calibri"/>
                <a:ea typeface="Calibri"/>
                <a:cs typeface="Calibri"/>
                <a:sym typeface="Calibri"/>
              </a:rPr>
              <a:t> (ABAP development tools) on eclipse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Steampunk (RAP – Restful Application Programming model) to build Fiori Applications and services. SAP technologies like </a:t>
            </a:r>
            <a:r>
              <a:rPr lang="en-US" sz="1800" dirty="0" err="1">
                <a:solidFill>
                  <a:schemeClr val="dk1"/>
                </a:solidFill>
                <a:latin typeface="Calibri"/>
                <a:ea typeface="Calibri"/>
                <a:cs typeface="Calibri"/>
                <a:sym typeface="Calibri"/>
              </a:rPr>
              <a:t>Dynpro</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webdynpro</a:t>
            </a:r>
            <a:r>
              <a:rPr lang="en-US" sz="1800" dirty="0">
                <a:solidFill>
                  <a:schemeClr val="dk1"/>
                </a:solidFill>
                <a:latin typeface="Calibri"/>
                <a:ea typeface="Calibri"/>
                <a:cs typeface="Calibri"/>
                <a:sym typeface="Calibri"/>
              </a:rPr>
              <a:t> are not released for cloud development.</a:t>
            </a:r>
            <a:endParaRPr dirty="0"/>
          </a:p>
        </p:txBody>
      </p:sp>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0" name="Google Shape;1950;p11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SAP BTP to develop side by side extensions, full stack SAP applications in BTP (Steampunk)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In-app Developer extensibility with released objects in S/4HANA (all editions) with RAP (Embedded Steampunk)</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you using RAP and enhancing your Standard SAP Applications delivered by SAP in S/4HANA system, the recommended approach is Embedded Steampunk.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Every Customer using S/4HANA can decide whether they want to use new approach (embedded Steampunk) or classic extension approach (BADI) @ Object level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can be done by switching a setting @ object level.</a:t>
            </a:r>
            <a:endParaRPr/>
          </a:p>
        </p:txBody>
      </p:sp>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spTree>
    <p:extLst>
      <p:ext uri="{BB962C8B-B14F-4D97-AF65-F5344CB8AC3E}">
        <p14:creationId xmlns:p14="http://schemas.microsoft.com/office/powerpoint/2010/main" val="55916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Analytic CDS</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ALP</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OVP</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Attachments</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691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4770496"/>
          </a:xfrm>
          <a:prstGeom prst="rect">
            <a:avLst/>
          </a:prstGeom>
          <a:noFill/>
          <a:ln>
            <a:noFill/>
          </a:ln>
        </p:spPr>
        <p:txBody>
          <a:bodyPr spcFirstLastPara="1" wrap="square" lIns="91425" tIns="45700" rIns="91425" bIns="45700" anchor="t" anchorCtr="0">
            <a:spAutoFit/>
          </a:bodyPr>
          <a:lstStyle/>
          <a:p>
            <a:pPr fontAlgn="ctr"/>
            <a:r>
              <a:rPr lang="en-US" sz="1600" b="0" i="0" dirty="0">
                <a:solidFill>
                  <a:schemeClr val="accent6"/>
                </a:solidFill>
                <a:effectLst/>
                <a:latin typeface="Google Sans"/>
              </a:rPr>
              <a:t>An Analytical List Page (ALP) is a SAP Fiori element that allows users to analyze data and take action on it. It's a key component of SAP Fiori embedded analytics. </a:t>
            </a:r>
          </a:p>
          <a:p>
            <a:pPr fontAlgn="ctr"/>
            <a:endParaRPr lang="en-US" sz="1600" b="0" i="0" dirty="0">
              <a:solidFill>
                <a:schemeClr val="accent6"/>
              </a:solidFill>
              <a:effectLst/>
              <a:latin typeface="Google Sans"/>
            </a:endParaRPr>
          </a:p>
          <a:p>
            <a:r>
              <a:rPr lang="en-US" sz="1600" b="0" i="0" dirty="0">
                <a:solidFill>
                  <a:schemeClr val="accent6"/>
                </a:solidFill>
                <a:effectLst/>
                <a:latin typeface="Google Sans"/>
              </a:rPr>
              <a:t>Here are some things you can do with an ALP:</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Analyze data: Use KPIs, charts, tables, and visual filters to analyze data from different perspectives</a:t>
            </a:r>
          </a:p>
          <a:p>
            <a:pPr>
              <a:buFont typeface="Arial" panose="020B0604020202020204" pitchFamily="34" charset="0"/>
              <a:buChar char="•"/>
            </a:pPr>
            <a:r>
              <a:rPr lang="en-US" sz="1600" b="0" i="0" dirty="0">
                <a:solidFill>
                  <a:schemeClr val="accent6"/>
                </a:solidFill>
                <a:effectLst/>
                <a:latin typeface="Google Sans"/>
              </a:rPr>
              <a:t>Investigate root causes: Drill down to find root causes</a:t>
            </a:r>
          </a:p>
          <a:p>
            <a:pPr>
              <a:buFont typeface="Arial" panose="020B0604020202020204" pitchFamily="34" charset="0"/>
              <a:buChar char="•"/>
            </a:pPr>
            <a:r>
              <a:rPr lang="en-US" sz="1600" b="0" i="0" dirty="0">
                <a:solidFill>
                  <a:schemeClr val="accent6"/>
                </a:solidFill>
                <a:effectLst/>
                <a:latin typeface="Google Sans"/>
              </a:rPr>
              <a:t>Act on transactional content: Take action on transactional content</a:t>
            </a:r>
          </a:p>
          <a:p>
            <a:pPr>
              <a:buFont typeface="Arial" panose="020B0604020202020204" pitchFamily="34" charset="0"/>
              <a:buChar char="•"/>
            </a:pPr>
            <a:r>
              <a:rPr lang="en-US" sz="1600" b="0" i="0" dirty="0">
                <a:solidFill>
                  <a:schemeClr val="accent6"/>
                </a:solidFill>
                <a:effectLst/>
                <a:latin typeface="Google Sans"/>
              </a:rPr>
              <a:t>Build apps: Create apps that visualize and report data</a:t>
            </a:r>
          </a:p>
          <a:p>
            <a:pPr fontAlgn="ctr">
              <a:buFont typeface="Arial" panose="020B0604020202020204" pitchFamily="34" charset="0"/>
              <a:buChar char="•"/>
            </a:pPr>
            <a:r>
              <a:rPr lang="en-US" sz="1600" b="0" i="0" dirty="0">
                <a:solidFill>
                  <a:schemeClr val="accent6"/>
                </a:solidFill>
                <a:effectLst/>
                <a:latin typeface="Google Sans"/>
              </a:rPr>
              <a:t>Combine data: Combine transactional and analytical data using charts and tables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have a flexible layout that can be customized in a number of ways, including:</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Sorting: Sort the work list</a:t>
            </a:r>
          </a:p>
          <a:p>
            <a:pPr>
              <a:buFont typeface="Arial" panose="020B0604020202020204" pitchFamily="34" charset="0"/>
              <a:buChar char="•"/>
            </a:pPr>
            <a:r>
              <a:rPr lang="en-US" sz="1600" b="0" i="0" dirty="0">
                <a:solidFill>
                  <a:schemeClr val="accent6"/>
                </a:solidFill>
                <a:effectLst/>
                <a:latin typeface="Google Sans"/>
              </a:rPr>
              <a:t>Page layout: Set page layout preferences</a:t>
            </a:r>
          </a:p>
          <a:p>
            <a:pPr>
              <a:buFont typeface="Arial" panose="020B0604020202020204" pitchFamily="34" charset="0"/>
              <a:buChar char="•"/>
            </a:pPr>
            <a:r>
              <a:rPr lang="en-US" sz="1600" b="0" i="0" dirty="0">
                <a:solidFill>
                  <a:schemeClr val="accent6"/>
                </a:solidFill>
                <a:effectLst/>
                <a:latin typeface="Google Sans"/>
              </a:rPr>
              <a:t>Filters: Set filters and save filter selections</a:t>
            </a:r>
          </a:p>
          <a:p>
            <a:pPr fontAlgn="ctr">
              <a:buFont typeface="Arial" panose="020B0604020202020204" pitchFamily="34" charset="0"/>
              <a:buChar char="•"/>
            </a:pPr>
            <a:r>
              <a:rPr lang="en-US" sz="1600" b="0" i="0" dirty="0">
                <a:solidFill>
                  <a:schemeClr val="accent6"/>
                </a:solidFill>
                <a:effectLst/>
                <a:latin typeface="Google Sans"/>
              </a:rPr>
              <a:t>Default views: Set default views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are organized into two sections: a header section for setting filters, and a content section for displaying charts and lists. </a:t>
            </a: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 Analytic List Page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22261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026" name="Picture 2">
            <a:extLst>
              <a:ext uri="{FF2B5EF4-FFF2-40B4-BE49-F238E27FC236}">
                <a16:creationId xmlns:a16="http://schemas.microsoft.com/office/drawing/2014/main" id="{B3ECA6DD-C9AA-4D18-5138-18DA1E29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58" y="1091258"/>
            <a:ext cx="9296752" cy="523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5570715"/>
          </a:xfrm>
          <a:prstGeom prst="rect">
            <a:avLst/>
          </a:prstGeom>
          <a:noFill/>
          <a:ln>
            <a:noFill/>
          </a:ln>
        </p:spPr>
        <p:txBody>
          <a:bodyPr spcFirstLastPara="1" wrap="square" lIns="91425" tIns="45700" rIns="91425" bIns="45700" anchor="t" anchorCtr="0">
            <a:spAutoFit/>
          </a:bodyPr>
          <a:lstStyle/>
          <a:p>
            <a:pPr fontAlgn="ctr"/>
            <a:r>
              <a:rPr lang="en-US" sz="1800" b="0" i="0" dirty="0">
                <a:solidFill>
                  <a:schemeClr val="accent6"/>
                </a:solidFill>
                <a:effectLst/>
                <a:latin typeface="Google Sans"/>
              </a:rPr>
              <a:t>The Overview Page (OVP) in SAP is a data-driven app that provides users with a single page of information based on their role or domain. It helps users focus on important tasks by allowing them to quickly view, filter, and react to information. </a:t>
            </a:r>
          </a:p>
          <a:p>
            <a:pPr fontAlgn="ct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Here are some things to know about the OVP: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Structure</a:t>
            </a:r>
          </a:p>
          <a:p>
            <a:pPr fontAlgn="ctr">
              <a:buFont typeface="Arial" panose="020B0604020202020204" pitchFamily="34" charset="0"/>
              <a:buChar char="•"/>
            </a:pPr>
            <a:r>
              <a:rPr lang="en-US" sz="1800" b="0" i="0" dirty="0">
                <a:solidFill>
                  <a:schemeClr val="accent6"/>
                </a:solidFill>
                <a:effectLst/>
                <a:latin typeface="Google Sans"/>
              </a:rPr>
              <a:t>The OVP has a header area and a content area. The content area displays cards that can contain charts, lists, tables, or text. </a:t>
            </a:r>
          </a:p>
          <a:p>
            <a:pPr>
              <a:buFont typeface="Arial" panose="020B0604020202020204" pitchFamily="34" charset="0"/>
              <a:buChar char="•"/>
            </a:pPr>
            <a:r>
              <a:rPr lang="en-US" sz="1800" b="0" i="0" dirty="0">
                <a:solidFill>
                  <a:schemeClr val="accent6"/>
                </a:solidFill>
                <a:effectLst/>
                <a:latin typeface="Google Sans"/>
              </a:rPr>
              <a:t>Cards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The OVP supports both standard and custom cards. Standard cards are entry-level views of the most relevant app data for a given topic or issue. Custom cards allow you to define the appearance and content of a card.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List cards</a:t>
            </a:r>
          </a:p>
          <a:p>
            <a:pPr fontAlgn="ctr">
              <a:buFont typeface="Arial" panose="020B0604020202020204" pitchFamily="34" charset="0"/>
              <a:buChar char="•"/>
            </a:pPr>
            <a:r>
              <a:rPr lang="en-US" sz="1800" b="0" i="0" dirty="0">
                <a:solidFill>
                  <a:schemeClr val="accent6"/>
                </a:solidFill>
                <a:effectLst/>
                <a:latin typeface="Google Sans"/>
              </a:rPr>
              <a:t>The OVP supports three types of list cards: list card, bar chart list card, and link list card. </a:t>
            </a:r>
          </a:p>
          <a:p>
            <a:pPr>
              <a:buFont typeface="Arial" panose="020B0604020202020204" pitchFamily="34" charset="0"/>
              <a:buChar char="•"/>
            </a:pPr>
            <a:r>
              <a:rPr lang="en-US" sz="1800" b="0" i="0" dirty="0">
                <a:solidFill>
                  <a:schemeClr val="accent6"/>
                </a:solidFill>
                <a:effectLst/>
                <a:latin typeface="Google Sans"/>
              </a:rPr>
              <a:t>Flavors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List cards can have two types of flavors: standard and bar. Standard flavor cards display items as numbers and text, while bar flavor cards display items as a combination of numbers, text, and a bar. </a:t>
            </a:r>
          </a:p>
          <a:p>
            <a:br>
              <a:rPr lang="en-US" sz="1800" b="0" i="0" dirty="0">
                <a:solidFill>
                  <a:schemeClr val="accent6"/>
                </a:solidFill>
                <a:effectLst/>
                <a:latin typeface="Google Sans"/>
              </a:rPr>
            </a:br>
            <a:endParaRPr lang="en-US" b="0" i="0" dirty="0">
              <a:solidFill>
                <a:schemeClr val="accent6"/>
              </a:solidFill>
              <a:effectLst/>
              <a:latin typeface="Google Sans"/>
            </a:endParaRP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 – Overview pages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37030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50" name="Picture 2">
            <a:extLst>
              <a:ext uri="{FF2B5EF4-FFF2-40B4-BE49-F238E27FC236}">
                <a16:creationId xmlns:a16="http://schemas.microsoft.com/office/drawing/2014/main" id="{A5D72657-9D4D-24EF-A5D4-51328817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4" y="838444"/>
            <a:ext cx="10161844" cy="572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71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7" name="Google Shape;1887;p106"/>
          <p:cNvSpPr txBox="1"/>
          <p:nvPr/>
        </p:nvSpPr>
        <p:spPr>
          <a:xfrm>
            <a:off x="224979" y="788088"/>
            <a:ext cx="118062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Starring SAP ABAP on Cloud release 2208 SAP started direct support for attachments (PDF, Excel, Images, TXT, Word) including binary files. We must need to create a database table with </a:t>
            </a:r>
            <a:r>
              <a:rPr lang="en-US" sz="1600" dirty="0" err="1">
                <a:solidFill>
                  <a:schemeClr val="dk1"/>
                </a:solidFill>
                <a:latin typeface="Calibri"/>
                <a:ea typeface="Calibri"/>
                <a:cs typeface="Calibri"/>
                <a:sym typeface="Calibri"/>
              </a:rPr>
              <a:t>atleast</a:t>
            </a:r>
            <a:r>
              <a:rPr lang="en-US" sz="1600" dirty="0">
                <a:solidFill>
                  <a:schemeClr val="dk1"/>
                </a:solidFill>
                <a:latin typeface="Calibri"/>
                <a:ea typeface="Calibri"/>
                <a:cs typeface="Calibri"/>
                <a:sym typeface="Calibri"/>
              </a:rPr>
              <a:t> following columns</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Attachment (Data type: RAWSTRING length 0)</a:t>
            </a:r>
            <a:endParaRPr dirty="0"/>
          </a:p>
          <a:p>
            <a:pPr marL="285750" marR="0" lvl="0" indent="-285750" algn="l" rtl="0">
              <a:spcBef>
                <a:spcPts val="0"/>
              </a:spcBef>
              <a:spcAft>
                <a:spcPts val="0"/>
              </a:spcAft>
              <a:buClr>
                <a:schemeClr val="dk1"/>
              </a:buClr>
              <a:buSzPts val="1600"/>
              <a:buFont typeface="Arial"/>
              <a:buChar char="•"/>
            </a:pPr>
            <a:r>
              <a:rPr lang="en-US" sz="1600" dirty="0" err="1">
                <a:solidFill>
                  <a:schemeClr val="dk1"/>
                </a:solidFill>
                <a:latin typeface="Calibri"/>
                <a:ea typeface="Calibri"/>
                <a:cs typeface="Calibri"/>
                <a:sym typeface="Calibri"/>
              </a:rPr>
              <a:t>Mimetype</a:t>
            </a:r>
            <a:r>
              <a:rPr lang="en-US" sz="1600" dirty="0">
                <a:solidFill>
                  <a:schemeClr val="dk1"/>
                </a:solidFill>
                <a:latin typeface="Calibri"/>
                <a:ea typeface="Calibri"/>
                <a:cs typeface="Calibri"/>
                <a:sym typeface="Calibri"/>
              </a:rPr>
              <a:t> (Document type, String128)</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Filename (Document Name, String128)</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sp>
        <p:nvSpPr>
          <p:cNvPr id="1888" name="Google Shape;1888;p10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Attachments</a:t>
            </a:r>
            <a:endParaRPr sz="3599" dirty="0">
              <a:solidFill>
                <a:srgbClr val="FFC000"/>
              </a:solidFill>
              <a:latin typeface="Cooper Black" panose="0208090404030B020404" pitchFamily="18" charset="0"/>
              <a:ea typeface="Corben"/>
              <a:cs typeface="Corben"/>
              <a:sym typeface="Corben"/>
            </a:endParaRPr>
          </a:p>
        </p:txBody>
      </p:sp>
      <p:sp>
        <p:nvSpPr>
          <p:cNvPr id="1891" name="Google Shape;1891;p106"/>
          <p:cNvSpPr/>
          <p:nvPr/>
        </p:nvSpPr>
        <p:spPr>
          <a:xfrm>
            <a:off x="1773932" y="2852936"/>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a:t>
            </a:r>
            <a:endParaRPr/>
          </a:p>
        </p:txBody>
      </p:sp>
      <p:sp>
        <p:nvSpPr>
          <p:cNvPr id="1892" name="Google Shape;1892;p106"/>
          <p:cNvSpPr/>
          <p:nvPr/>
        </p:nvSpPr>
        <p:spPr>
          <a:xfrm>
            <a:off x="7894612" y="2832711"/>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Attachments</a:t>
            </a:r>
            <a:endParaRPr/>
          </a:p>
        </p:txBody>
      </p:sp>
      <p:cxnSp>
        <p:nvCxnSpPr>
          <p:cNvPr id="1893" name="Google Shape;1893;p106"/>
          <p:cNvCxnSpPr>
            <a:stCxn id="1891" idx="3"/>
            <a:endCxn id="1892" idx="1"/>
          </p:cNvCxnSpPr>
          <p:nvPr/>
        </p:nvCxnSpPr>
        <p:spPr>
          <a:xfrm rot="10800000" flipH="1">
            <a:off x="4222204" y="3692499"/>
            <a:ext cx="3672300" cy="20100"/>
          </a:xfrm>
          <a:prstGeom prst="straightConnector1">
            <a:avLst/>
          </a:prstGeom>
          <a:noFill/>
          <a:ln w="9525" cap="flat" cmpd="sng">
            <a:solidFill>
              <a:schemeClr val="accent1"/>
            </a:solidFill>
            <a:prstDash val="solid"/>
            <a:miter lim="800000"/>
            <a:headEnd type="none" w="sm" len="sm"/>
            <a:tailEnd type="none" w="sm" len="sm"/>
          </a:ln>
        </p:spPr>
      </p:cxnSp>
      <p:sp>
        <p:nvSpPr>
          <p:cNvPr id="1894" name="Google Shape;1894;p106"/>
          <p:cNvSpPr txBox="1"/>
          <p:nvPr/>
        </p:nvSpPr>
        <p:spPr>
          <a:xfrm>
            <a:off x="4366220" y="3140968"/>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n</a:t>
            </a:r>
            <a:endParaRPr/>
          </a:p>
        </p:txBody>
      </p:sp>
      <p:pic>
        <p:nvPicPr>
          <p:cNvPr id="1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2853</TotalTime>
  <Words>2652</Words>
  <Application>Microsoft Office PowerPoint</Application>
  <PresentationFormat>Custom</PresentationFormat>
  <Paragraphs>289</Paragraphs>
  <Slides>34</Slides>
  <Notes>29</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34</vt:i4>
      </vt:variant>
    </vt:vector>
  </HeadingPairs>
  <TitlesOfParts>
    <vt:vector size="54" baseType="lpstr">
      <vt:lpstr>Arial Black</vt:lpstr>
      <vt:lpstr>Google Sans</vt:lpstr>
      <vt:lpstr>Open Sans</vt:lpstr>
      <vt:lpstr>Calibri</vt:lpstr>
      <vt:lpstr>Cambria</vt:lpstr>
      <vt:lpstr>Segoe UI</vt:lpstr>
      <vt:lpstr>bentonsans</vt:lpstr>
      <vt:lpstr>Segoe UI Light</vt:lpstr>
      <vt:lpstr>Segoe UI Black</vt:lpstr>
      <vt:lpstr>72</vt:lpstr>
      <vt:lpstr>Cooper Black</vt:lpstr>
      <vt:lpstr>Corben</vt:lpstr>
      <vt:lpstr>Arial</vt:lpstr>
      <vt:lpstr>Quattrocento Sans</vt:lpstr>
      <vt:lpstr>-apple-system</vt:lpstr>
      <vt:lpstr>@Malgun Gothic</vt:lpstr>
      <vt:lpstr>72 Condensed</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136</cp:revision>
  <dcterms:created xsi:type="dcterms:W3CDTF">2023-10-03T21:33:12Z</dcterms:created>
  <dcterms:modified xsi:type="dcterms:W3CDTF">2024-12-17T01:52:41Z</dcterms:modified>
</cp:coreProperties>
</file>